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6"/>
  </p:notesMasterIdLst>
  <p:sldIdLst>
    <p:sldId id="292" r:id="rId2"/>
    <p:sldId id="282" r:id="rId3"/>
    <p:sldId id="33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95" r:id="rId29"/>
    <p:sldId id="296" r:id="rId30"/>
    <p:sldId id="293" r:id="rId31"/>
    <p:sldId id="310" r:id="rId32"/>
    <p:sldId id="294" r:id="rId33"/>
    <p:sldId id="297" r:id="rId34"/>
    <p:sldId id="298" r:id="rId35"/>
    <p:sldId id="306" r:id="rId36"/>
    <p:sldId id="311" r:id="rId37"/>
    <p:sldId id="307" r:id="rId38"/>
    <p:sldId id="300" r:id="rId39"/>
    <p:sldId id="312" r:id="rId40"/>
    <p:sldId id="301" r:id="rId41"/>
    <p:sldId id="304" r:id="rId42"/>
    <p:sldId id="313" r:id="rId43"/>
    <p:sldId id="305" r:id="rId44"/>
    <p:sldId id="308" r:id="rId45"/>
    <p:sldId id="314" r:id="rId46"/>
    <p:sldId id="309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4" r:id="rId56"/>
    <p:sldId id="325" r:id="rId57"/>
    <p:sldId id="328" r:id="rId58"/>
    <p:sldId id="329" r:id="rId59"/>
    <p:sldId id="330" r:id="rId60"/>
    <p:sldId id="326" r:id="rId61"/>
    <p:sldId id="327" r:id="rId62"/>
    <p:sldId id="331" r:id="rId63"/>
    <p:sldId id="332" r:id="rId64"/>
    <p:sldId id="283" r:id="rId65"/>
    <p:sldId id="284" r:id="rId66"/>
    <p:sldId id="286" r:id="rId67"/>
    <p:sldId id="287" r:id="rId68"/>
    <p:sldId id="288" r:id="rId69"/>
    <p:sldId id="289" r:id="rId70"/>
    <p:sldId id="290" r:id="rId71"/>
    <p:sldId id="291" r:id="rId72"/>
    <p:sldId id="302" r:id="rId73"/>
    <p:sldId id="303" r:id="rId74"/>
    <p:sldId id="281" r:id="rId75"/>
  </p:sldIdLst>
  <p:sldSz cx="2328863" cy="5572125"/>
  <p:notesSz cx="6858000" cy="9144000"/>
  <p:embeddedFontLs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Gulim" panose="020B0600000101010101" pitchFamily="34" charset="-127"/>
      <p:regular r:id="rId81"/>
    </p:embeddedFont>
    <p:embeddedFont>
      <p:font typeface="Helvetica Neue" panose="02000503000000020004" pitchFamily="2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6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8"/>
    <p:restoredTop sz="94648"/>
  </p:normalViewPr>
  <p:slideViewPr>
    <p:cSldViewPr snapToGrid="0" showGuides="1">
      <p:cViewPr varScale="1">
        <p:scale>
          <a:sx n="143" d="100"/>
          <a:sy n="143" d="100"/>
        </p:scale>
        <p:origin x="3584" y="200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8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slide" Target="slide14.xml"/><Relationship Id="rId18" Type="http://schemas.openxmlformats.org/officeDocument/2006/relationships/slide" Target="slide50.xml"/><Relationship Id="rId26" Type="http://schemas.openxmlformats.org/officeDocument/2006/relationships/slide" Target="slide62.xml"/><Relationship Id="rId3" Type="http://schemas.openxmlformats.org/officeDocument/2006/relationships/slide" Target="slide4.xml"/><Relationship Id="rId21" Type="http://schemas.openxmlformats.org/officeDocument/2006/relationships/slide" Target="slide22.xml"/><Relationship Id="rId7" Type="http://schemas.openxmlformats.org/officeDocument/2006/relationships/slide" Target="slide8.xml"/><Relationship Id="rId12" Type="http://schemas.openxmlformats.org/officeDocument/2006/relationships/slide" Target="slide41.xml"/><Relationship Id="rId17" Type="http://schemas.openxmlformats.org/officeDocument/2006/relationships/slide" Target="slide18.xml"/><Relationship Id="rId25" Type="http://schemas.openxmlformats.org/officeDocument/2006/relationships/slide" Target="slide26.xml"/><Relationship Id="rId33" Type="http://schemas.openxmlformats.org/officeDocument/2006/relationships/slide" Target="slide70.xml"/><Relationship Id="rId2" Type="http://schemas.openxmlformats.org/officeDocument/2006/relationships/notesSlide" Target="../notesSlides/notesSlide1.xml"/><Relationship Id="rId16" Type="http://schemas.openxmlformats.org/officeDocument/2006/relationships/slide" Target="slide47.xml"/><Relationship Id="rId20" Type="http://schemas.openxmlformats.org/officeDocument/2006/relationships/slide" Target="slide53.xml"/><Relationship Id="rId29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3.xml"/><Relationship Id="rId11" Type="http://schemas.openxmlformats.org/officeDocument/2006/relationships/slide" Target="slide12.xml"/><Relationship Id="rId24" Type="http://schemas.openxmlformats.org/officeDocument/2006/relationships/slide" Target="slide60.xml"/><Relationship Id="rId32" Type="http://schemas.openxmlformats.org/officeDocument/2006/relationships/slide" Target="slide68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23" Type="http://schemas.openxmlformats.org/officeDocument/2006/relationships/slide" Target="slide24.xml"/><Relationship Id="rId28" Type="http://schemas.openxmlformats.org/officeDocument/2006/relationships/hyperlink" Target="https://flyingdeuk.github.io/posts/B737-kneeboard/" TargetMode="External"/><Relationship Id="rId10" Type="http://schemas.openxmlformats.org/officeDocument/2006/relationships/slide" Target="slide38.xml"/><Relationship Id="rId19" Type="http://schemas.openxmlformats.org/officeDocument/2006/relationships/slide" Target="slide20.xml"/><Relationship Id="rId31" Type="http://schemas.openxmlformats.org/officeDocument/2006/relationships/slide" Target="slide66.xml"/><Relationship Id="rId4" Type="http://schemas.openxmlformats.org/officeDocument/2006/relationships/slide" Target="slide30.xml"/><Relationship Id="rId9" Type="http://schemas.openxmlformats.org/officeDocument/2006/relationships/slide" Target="slide10.xml"/><Relationship Id="rId14" Type="http://schemas.openxmlformats.org/officeDocument/2006/relationships/slide" Target="slide44.xml"/><Relationship Id="rId22" Type="http://schemas.openxmlformats.org/officeDocument/2006/relationships/slide" Target="slide57.xml"/><Relationship Id="rId27" Type="http://schemas.openxmlformats.org/officeDocument/2006/relationships/slide" Target="slide28.xml"/><Relationship Id="rId30" Type="http://schemas.openxmlformats.org/officeDocument/2006/relationships/slide" Target="slide64.xml"/><Relationship Id="rId8" Type="http://schemas.openxmlformats.org/officeDocument/2006/relationships/slide" Target="slide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72.xml"/><Relationship Id="rId4" Type="http://schemas.openxmlformats.org/officeDocument/2006/relationships/hyperlink" Target="https://flyingdeuk.github.io/posts/RKPK-PU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BB-KIX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AA-NRT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CC-CTS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TT-HND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GG-NGO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S-GMP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hyperlink" Target="https://flyingdeuk.github.io/posts/ZSSS-SHA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S-GMP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hyperlink" Target="https://flyingdeuk.github.io/posts/RJBB-KIX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NJ-NK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S-GMP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hyperlink" Target="https://flyingdeuk.github.io/posts/RKPC-CJU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QD-TAO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BAA-PEK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hyperlink" Target="https://flyingdeuk.github.io/posts/RKSI-ICN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YTX-SHE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PD-PV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YYJ-YNJ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HC-HGH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S-GMP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VVCR-CXR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VVTS-SG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600683358"/>
              </p:ext>
            </p:extLst>
          </p:nvPr>
        </p:nvGraphicFramePr>
        <p:xfrm>
          <a:off x="98101" y="618999"/>
          <a:ext cx="2132650" cy="338952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↔️ CJU</a:t>
                      </a:r>
                      <a:endParaRPr sz="1500" b="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SHA</a:t>
                      </a:r>
                      <a:endParaRPr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KWJ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↔️ PEK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NKG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TAE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TAO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PEK 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SHE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PVG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YNJ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HGH 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CTS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CXR </a:t>
                      </a:r>
                      <a:endParaRPr lang="en-US" altLang="ko-Kore-KR" sz="1500" b="0" u="none" strike="noStrike" cap="none" dirty="0">
                        <a:solidFill>
                          <a:srgbClr val="AA47F5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HND</a:t>
                      </a:r>
                      <a:endParaRPr lang="en-US" altLang="ko-Kore-KR"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SGN</a:t>
                      </a:r>
                      <a:endParaRPr lang="en-US" altLang="ko-Kore-KR" sz="1500" b="0" u="none" strike="noStrike" cap="none" dirty="0">
                        <a:solidFill>
                          <a:srgbClr val="AA47F5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NGO</a:t>
                      </a:r>
                      <a:endParaRPr lang="en-US" altLang="ko-Kore-KR"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28"/>
          </p:cNvPr>
          <p:cNvSpPr/>
          <p:nvPr/>
        </p:nvSpPr>
        <p:spPr>
          <a:xfrm>
            <a:off x="-5145" y="-6252"/>
            <a:ext cx="17754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28"/>
              </a:rPr>
              <a:t>KneeBoard</a:t>
            </a:r>
            <a:endParaRPr sz="24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374998418"/>
              </p:ext>
            </p:extLst>
          </p:nvPr>
        </p:nvGraphicFramePr>
        <p:xfrm>
          <a:off x="185895" y="4105695"/>
          <a:ext cx="1969476" cy="14326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Meter/Feet Conversion In Each China Page</a:t>
                      </a: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604356" y="387571"/>
            <a:ext cx="75854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705144" y="245030"/>
            <a:ext cx="64312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</a:t>
            </a:r>
            <a:r>
              <a:rPr lang="en-US" sz="6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23.</a:t>
            </a:r>
            <a:r>
              <a:rPr lang="en-US" altLang="ko-KR" sz="6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sz="6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altLang="ko-KR" sz="6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endParaRPr sz="6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774904" y="425788"/>
            <a:ext cx="9954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800" u="none" strike="noStrike" cap="none" dirty="0">
                <a:latin typeface="Calibri"/>
                <a:ea typeface="Calibri"/>
                <a:cs typeface="Calibri"/>
                <a:sym typeface="Calibri"/>
              </a:rPr>
              <a:t>☝️</a:t>
            </a:r>
            <a:r>
              <a:rPr kumimoji="1" lang="en-US" altLang="ko-Kore-KR" sz="7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7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7" name="Google Shape;197;p8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9D381D4-CD08-43D6-3D1D-4D71A72F4CBE}"/>
              </a:ext>
            </a:extLst>
          </p:cNvPr>
          <p:cNvSpPr/>
          <p:nvPr/>
        </p:nvSpPr>
        <p:spPr>
          <a:xfrm>
            <a:off x="1691269" y="26349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D4CCECB-23BB-C300-BB5C-19A2FBF1AACC}"/>
              </a:ext>
            </a:extLst>
          </p:cNvPr>
          <p:cNvSpPr/>
          <p:nvPr/>
        </p:nvSpPr>
        <p:spPr>
          <a:xfrm>
            <a:off x="1691269" y="346689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7" name="Google Shape;217;p10"/>
          <p:cNvSpPr/>
          <p:nvPr/>
        </p:nvSpPr>
        <p:spPr>
          <a:xfrm>
            <a:off x="1056807" y="177018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63175A2-88EE-2A0C-FDBC-13450E43CA0D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6" name="Google Shape;226;p11"/>
          <p:cNvSpPr/>
          <p:nvPr/>
        </p:nvSpPr>
        <p:spPr>
          <a:xfrm>
            <a:off x="1056807" y="157248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B85D68-1489-9A36-1CE3-C7979A8D4C42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6" name="Google Shape;236;p12"/>
          <p:cNvSpPr/>
          <p:nvPr/>
        </p:nvSpPr>
        <p:spPr>
          <a:xfrm>
            <a:off x="1056807" y="112764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1621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D7C1F8E-21B4-551D-0468-604797A52620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5" name="Google Shape;245;p13"/>
          <p:cNvSpPr/>
          <p:nvPr/>
        </p:nvSpPr>
        <p:spPr>
          <a:xfrm>
            <a:off x="1056807" y="157246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787D444-231F-CC2A-9F7D-14DDCBFC37B9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5" name="Google Shape;255;p14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D003872-0984-6E33-FEBF-B46F5D264ED3}"/>
              </a:ext>
            </a:extLst>
          </p:cNvPr>
          <p:cNvSpPr/>
          <p:nvPr/>
        </p:nvSpPr>
        <p:spPr>
          <a:xfrm>
            <a:off x="1691269" y="254255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6" name="Google Shape;266;p15"/>
          <p:cNvSpPr/>
          <p:nvPr/>
        </p:nvSpPr>
        <p:spPr>
          <a:xfrm>
            <a:off x="1056807" y="152308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1148888527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E1BEC86-EB61-2C6E-4725-28DD72F20A4C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5653696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5" name="Google Shape;275;p16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27D939-CB51-E64E-0947-44CC386E7BF5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5" name="Google Shape;285;p17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58BE50-008F-A4BC-3265-ECCD9DA59F2F}"/>
              </a:ext>
            </a:extLst>
          </p:cNvPr>
          <p:cNvSpPr/>
          <p:nvPr/>
        </p:nvSpPr>
        <p:spPr>
          <a:xfrm>
            <a:off x="1691269" y="30660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206440829"/>
              </p:ext>
            </p:extLst>
          </p:nvPr>
        </p:nvGraphicFramePr>
        <p:xfrm>
          <a:off x="0" y="0"/>
          <a:ext cx="2328875" cy="3115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</a:t>
                      </a:r>
                      <a:endParaRPr sz="10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773103442"/>
              </p:ext>
            </p:extLst>
          </p:nvPr>
        </p:nvGraphicFramePr>
        <p:xfrm>
          <a:off x="0" y="3125020"/>
          <a:ext cx="2328865" cy="209108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0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24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/>
                        <a:t>RKSS</a:t>
                      </a:r>
                      <a:endParaRPr sz="8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/>
                        <a:t>서울/김포국제</a:t>
                      </a:r>
                      <a:endParaRPr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ZSSS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RKSI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서울/인천국제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ZSNJ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RKPC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제주국제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ZSQD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RKPK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부산/김해국제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ZBAA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7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7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RKTU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청주국제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ZYTX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RKJJ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광주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ZSPD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RKTN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대구국제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ZYYJ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RJBB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ZSHC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RJTT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AA47F5"/>
                          </a:solidFill>
                        </a:rPr>
                        <a:t>VVCR</a:t>
                      </a:r>
                      <a:endParaRPr sz="8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 err="1">
                          <a:solidFill>
                            <a:srgbClr val="AA47F5"/>
                          </a:solidFill>
                        </a:rPr>
                        <a:t>나짱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AA47F5"/>
                          </a:solidFill>
                        </a:rPr>
                        <a:t>깜라인</a:t>
                      </a:r>
                      <a:endParaRPr sz="8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RJAA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AA47F5"/>
                          </a:solidFill>
                        </a:rPr>
                        <a:t>VVTS</a:t>
                      </a:r>
                      <a:endParaRPr sz="8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AA47F5"/>
                          </a:solidFill>
                        </a:rPr>
                        <a:t>호찌민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AA47F5"/>
                          </a:solidFill>
                        </a:rPr>
                        <a:t>탄소넛</a:t>
                      </a:r>
                      <a:endParaRPr sz="8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RJCC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7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7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7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7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7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7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RJGG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7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584960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6B5BBA-5B1A-B392-1384-0050C9A5E5B1}"/>
              </a:ext>
            </a:extLst>
          </p:cNvPr>
          <p:cNvSpPr/>
          <p:nvPr/>
        </p:nvSpPr>
        <p:spPr>
          <a:xfrm>
            <a:off x="1691269" y="337318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4087914564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2" name="Google Shape;302;p19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566981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6E7C1CA-2A92-7975-69AA-56021EAF4615}"/>
              </a:ext>
            </a:extLst>
          </p:cNvPr>
          <p:cNvSpPr/>
          <p:nvPr/>
        </p:nvSpPr>
        <p:spPr>
          <a:xfrm>
            <a:off x="1691269" y="30381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" name="Google Shape;312;p20"/>
          <p:cNvSpPr/>
          <p:nvPr/>
        </p:nvSpPr>
        <p:spPr>
          <a:xfrm>
            <a:off x="1056807" y="167137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3A2993-5CBF-DC86-A200-18CE4FEA8400}"/>
              </a:ext>
            </a:extLst>
          </p:cNvPr>
          <p:cNvSpPr/>
          <p:nvPr/>
        </p:nvSpPr>
        <p:spPr>
          <a:xfrm>
            <a:off x="1691269" y="31777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0" name="Google Shape;320;p21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373A02F-7727-C875-1003-7DFA6599E675}"/>
              </a:ext>
            </a:extLst>
          </p:cNvPr>
          <p:cNvSpPr/>
          <p:nvPr/>
        </p:nvSpPr>
        <p:spPr>
          <a:xfrm>
            <a:off x="1691269" y="303116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0" name="Google Shape;330;p22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B92968E-2D41-D3CF-32D4-5122005C8B18}"/>
              </a:ext>
            </a:extLst>
          </p:cNvPr>
          <p:cNvSpPr/>
          <p:nvPr/>
        </p:nvSpPr>
        <p:spPr>
          <a:xfrm>
            <a:off x="1691269" y="33173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8" name="Google Shape;338;p2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78B8BD7-34B7-23C5-E7F5-437B0C8DD7B4}"/>
              </a:ext>
            </a:extLst>
          </p:cNvPr>
          <p:cNvSpPr/>
          <p:nvPr/>
        </p:nvSpPr>
        <p:spPr>
          <a:xfrm>
            <a:off x="1691269" y="308700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/>
        </p:nvGraphicFramePr>
        <p:xfrm>
          <a:off x="1596" y="3473578"/>
          <a:ext cx="23313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 SPENS 220 (Primary STAR, APP)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xK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KAIHO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X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BACON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NATTY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 (</a:t>
                      </a: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8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dirty="0"/>
                        <a:t>180kts, 160kts limit APP Chart, GND Freq </a:t>
                      </a:r>
                      <a:r>
                        <a:rPr lang="en-US" sz="700" dirty="0" err="1"/>
                        <a:t>차트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있음</a:t>
                      </a:r>
                      <a:endParaRPr sz="7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8" name="Google Shape;348;p24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57349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– 133.55 – 123.9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1F03F0-E4E0-F5DF-07B3-D325BEB6E3F8}"/>
              </a:ext>
            </a:extLst>
          </p:cNvPr>
          <p:cNvSpPr/>
          <p:nvPr/>
        </p:nvSpPr>
        <p:spPr>
          <a:xfrm>
            <a:off x="1691269" y="31917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42173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/>
        </p:nvGraphicFramePr>
        <p:xfrm>
          <a:off x="0" y="611909"/>
          <a:ext cx="2320125" cy="1898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SID – NADP 1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16L : BEKLA : PLUTO 230kts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6" name="Google Shape;356;p25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537200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20E19A-DB83-5C00-11F4-B8A7EDE96416}"/>
              </a:ext>
            </a:extLst>
          </p:cNvPr>
          <p:cNvSpPr/>
          <p:nvPr/>
        </p:nvSpPr>
        <p:spPr>
          <a:xfrm>
            <a:off x="1691269" y="308700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4E3C83-B588-7787-B3C3-BCAD0CD358D6}"/>
              </a:ext>
            </a:extLst>
          </p:cNvPr>
          <p:cNvSpPr/>
          <p:nvPr/>
        </p:nvSpPr>
        <p:spPr>
          <a:xfrm>
            <a:off x="1691269" y="344298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2" name="Google Shape;302;p19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426FE43-CB4D-28EF-266A-D33B994AE5DF}"/>
              </a:ext>
            </a:extLst>
          </p:cNvPr>
          <p:cNvSpPr/>
          <p:nvPr/>
        </p:nvSpPr>
        <p:spPr>
          <a:xfrm>
            <a:off x="1691269" y="30730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431767041"/>
              </p:ext>
            </p:extLst>
          </p:nvPr>
        </p:nvGraphicFramePr>
        <p:xfrm>
          <a:off x="0" y="0"/>
          <a:ext cx="2328876" cy="47689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10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10" name="Google Shape;110;p2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3252457"/>
            <a:ext cx="574875" cy="4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4A40178-337C-481D-17C4-A13D3B3B456E}"/>
              </a:ext>
            </a:extLst>
          </p:cNvPr>
          <p:cNvSpPr/>
          <p:nvPr/>
        </p:nvSpPr>
        <p:spPr>
          <a:xfrm>
            <a:off x="1691269" y="32475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45B2207-0A6C-FD7C-3A58-F2A3625378B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29" name="Google Shape;129;p3"/>
          <p:cNvSpPr/>
          <p:nvPr/>
        </p:nvSpPr>
        <p:spPr>
          <a:xfrm>
            <a:off x="1056807" y="132536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1EC781-062D-C701-E228-9995F004AA04}"/>
              </a:ext>
            </a:extLst>
          </p:cNvPr>
          <p:cNvSpPr/>
          <p:nvPr/>
        </p:nvSpPr>
        <p:spPr>
          <a:xfrm>
            <a:off x="1691269" y="31917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10" name="Google Shape;110;p2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3068255"/>
            <a:ext cx="595819" cy="4555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96A9402-6B77-1E18-66F6-DF26EDBD7ED6}"/>
              </a:ext>
            </a:extLst>
          </p:cNvPr>
          <p:cNvSpPr/>
          <p:nvPr/>
        </p:nvSpPr>
        <p:spPr>
          <a:xfrm>
            <a:off x="1691269" y="33452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29" name="Google Shape;129;p3"/>
          <p:cNvSpPr/>
          <p:nvPr/>
        </p:nvSpPr>
        <p:spPr>
          <a:xfrm>
            <a:off x="1056807" y="14242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FDE588-0843-FA89-56DF-8D531E128EF5}"/>
              </a:ext>
            </a:extLst>
          </p:cNvPr>
          <p:cNvSpPr/>
          <p:nvPr/>
        </p:nvSpPr>
        <p:spPr>
          <a:xfrm>
            <a:off x="1691269" y="3149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7" name="Google Shape;197;p8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9488460-68F4-274A-07A1-B5FA6E2852F2}"/>
              </a:ext>
            </a:extLst>
          </p:cNvPr>
          <p:cNvSpPr/>
          <p:nvPr/>
        </p:nvSpPr>
        <p:spPr>
          <a:xfrm>
            <a:off x="1691269" y="267517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723A5F-39C6-0E27-12BA-EE32D6F517BD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9" name="Google Shape;197;p8">
            <a:extLst>
              <a:ext uri="{FF2B5EF4-FFF2-40B4-BE49-F238E27FC236}">
                <a16:creationId xmlns:a16="http://schemas.microsoft.com/office/drawing/2014/main" id="{09E19766-F0D4-76A3-915C-93658CB59A0E}"/>
              </a:ext>
            </a:extLst>
          </p:cNvPr>
          <p:cNvSpPr/>
          <p:nvPr/>
        </p:nvSpPr>
        <p:spPr>
          <a:xfrm>
            <a:off x="1105667" y="2421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B4E87-2265-809D-0AF2-CF2EBC2FFAFD}"/>
              </a:ext>
            </a:extLst>
          </p:cNvPr>
          <p:cNvSpPr/>
          <p:nvPr/>
        </p:nvSpPr>
        <p:spPr>
          <a:xfrm>
            <a:off x="1691269" y="352674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3941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0E5FEAA-1A7D-A1DA-1B50-8AF7F58A1DB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10" name="Google Shape;110;p2"/>
          <p:cNvSpPr/>
          <p:nvPr/>
        </p:nvSpPr>
        <p:spPr>
          <a:xfrm>
            <a:off x="1056807" y="107821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3262167"/>
            <a:ext cx="700523" cy="71419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F7BE3E7-87A2-12D4-48C3-5C5E1D7415B3}"/>
              </a:ext>
            </a:extLst>
          </p:cNvPr>
          <p:cNvSpPr/>
          <p:nvPr/>
        </p:nvSpPr>
        <p:spPr>
          <a:xfrm>
            <a:off x="1691269" y="346689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30800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9C6E74A-61DD-FB48-630E-D5F935207F53}"/>
              </a:ext>
            </a:extLst>
          </p:cNvPr>
          <p:cNvSpPr/>
          <p:nvPr/>
        </p:nvSpPr>
        <p:spPr>
          <a:xfrm>
            <a:off x="1691269" y="33801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B483F0-42D3-E32E-FACB-BE6E8EB00C9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7ECE49-9E21-8FEE-FAC2-8AE2B6530131}"/>
              </a:ext>
            </a:extLst>
          </p:cNvPr>
          <p:cNvSpPr/>
          <p:nvPr/>
        </p:nvSpPr>
        <p:spPr>
          <a:xfrm>
            <a:off x="1691269" y="306606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1492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CF81DD-D726-B292-F71D-AFFEFCC3B9BD}"/>
              </a:ext>
            </a:extLst>
          </p:cNvPr>
          <p:cNvSpPr/>
          <p:nvPr/>
        </p:nvSpPr>
        <p:spPr>
          <a:xfrm>
            <a:off x="1691269" y="33592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239FF49-A352-737B-E69F-395AFE3BFBCD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B7213F-E871-34E0-9124-55D405943A2E}"/>
              </a:ext>
            </a:extLst>
          </p:cNvPr>
          <p:cNvSpPr/>
          <p:nvPr/>
        </p:nvSpPr>
        <p:spPr>
          <a:xfrm>
            <a:off x="1691269" y="31219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5711051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Confirm Chocks in Place then Parking Brake Release!!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993283" y="9325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74E77-9B05-310C-A370-DD51E0BFBDB2}"/>
              </a:ext>
            </a:extLst>
          </p:cNvPr>
          <p:cNvSpPr/>
          <p:nvPr/>
        </p:nvSpPr>
        <p:spPr>
          <a:xfrm>
            <a:off x="1691269" y="35197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3773BDA-E34B-F55A-0A4C-62BB3DA0B4F7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791A2BC-C478-20D0-8659-71CBFABE68D2}"/>
              </a:ext>
            </a:extLst>
          </p:cNvPr>
          <p:cNvSpPr/>
          <p:nvPr/>
        </p:nvSpPr>
        <p:spPr>
          <a:xfrm>
            <a:off x="1691269" y="305908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29" name="Google Shape;129;p3"/>
          <p:cNvSpPr/>
          <p:nvPr/>
        </p:nvSpPr>
        <p:spPr>
          <a:xfrm>
            <a:off x="1056807" y="147363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16E261-9AC3-8FB7-7BA3-4E68F41DDAB3}"/>
              </a:ext>
            </a:extLst>
          </p:cNvPr>
          <p:cNvSpPr/>
          <p:nvPr/>
        </p:nvSpPr>
        <p:spPr>
          <a:xfrm>
            <a:off x="1691269" y="292924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6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617716304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3941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0E5FEAA-1A7D-A1DA-1B50-8AF7F58A1DB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30800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659780030"/>
              </p:ext>
            </p:extLst>
          </p:nvPr>
        </p:nvGraphicFramePr>
        <p:xfrm>
          <a:off x="-1706" y="3761287"/>
          <a:ext cx="2333879" cy="178439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CHK NAV DATA 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KANVU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(OMBAD 09A)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KANVU 19</a:t>
                      </a:r>
                      <a:r>
                        <a:rPr lang="en-US" altLang="ko-Kore-KR" sz="800" b="0" dirty="0"/>
                        <a:t>(18,17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(OMBAD 19</a:t>
                      </a:r>
                      <a:r>
                        <a:rPr lang="en-US" altLang="ko-Kore-KR" sz="800" b="0" dirty="0"/>
                        <a:t>(18)</a:t>
                      </a:r>
                      <a:r>
                        <a:rPr lang="en-US" altLang="ko-Kore-KR" sz="800" b="1" dirty="0"/>
                        <a:t>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DPRKK(N43 01.6/E129 52.0) R100, R200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       RWY27  /12 (Do not overshoot 12DME ARC)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180 BACK(8530’),             27 : B(7400’), 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Military Training Time(ADD FUEL)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8349129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1492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CF81DD-D726-B292-F71D-AFFEFCC3B9BD}"/>
              </a:ext>
            </a:extLst>
          </p:cNvPr>
          <p:cNvSpPr/>
          <p:nvPr/>
        </p:nvSpPr>
        <p:spPr>
          <a:xfrm>
            <a:off x="1691269" y="33592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239FF49-A352-737B-E69F-395AFE3BFBCD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5102279"/>
              </p:ext>
            </p:extLst>
          </p:nvPr>
        </p:nvGraphicFramePr>
        <p:xfrm>
          <a:off x="-4046" y="586900"/>
          <a:ext cx="2369211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2812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09D 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19D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475724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B7213F-E871-34E0-9124-55D405943A2E}"/>
              </a:ext>
            </a:extLst>
          </p:cNvPr>
          <p:cNvSpPr/>
          <p:nvPr/>
        </p:nvSpPr>
        <p:spPr>
          <a:xfrm>
            <a:off x="1691269" y="31219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6857"/>
            <a:ext cx="1311394" cy="60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286821509"/>
              </p:ext>
            </p:extLst>
          </p:nvPr>
        </p:nvGraphicFramePr>
        <p:xfrm>
          <a:off x="4472" y="3690939"/>
          <a:ext cx="2311025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328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2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27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27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272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743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TAXI RTE In Jeppesen Chart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B4 </a:t>
                      </a:r>
                      <a:r>
                        <a:rPr lang="en-US" sz="800" dirty="0" err="1"/>
                        <a:t>ro</a:t>
                      </a:r>
                      <a:r>
                        <a:rPr lang="en-US" sz="800" dirty="0"/>
                        <a:t> K,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27311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4457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0E5FEAA-1A7D-A1DA-1B50-8AF7F58A1DB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28514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37552970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40" name="Google Shape;140;p4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6" y="3318101"/>
            <a:ext cx="524224" cy="48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9E4C22-A70F-5931-2A38-A37808F7D69A}"/>
              </a:ext>
            </a:extLst>
          </p:cNvPr>
          <p:cNvSpPr/>
          <p:nvPr/>
        </p:nvSpPr>
        <p:spPr>
          <a:xfrm>
            <a:off x="1691269" y="346689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1925176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3941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30800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Google Shape;129;p3">
            <a:extLst>
              <a:ext uri="{FF2B5EF4-FFF2-40B4-BE49-F238E27FC236}">
                <a16:creationId xmlns:a16="http://schemas.microsoft.com/office/drawing/2014/main" id="{320203C7-075D-DFEA-84CF-190C79A561EE}"/>
              </a:ext>
            </a:extLst>
          </p:cNvPr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004764240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3941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30800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Google Shape;129;p3">
            <a:extLst>
              <a:ext uri="{FF2B5EF4-FFF2-40B4-BE49-F238E27FC236}">
                <a16:creationId xmlns:a16="http://schemas.microsoft.com/office/drawing/2014/main" id="{320203C7-075D-DFEA-84CF-190C79A561EE}"/>
              </a:ext>
            </a:extLst>
          </p:cNvPr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/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/>
        </p:nvGraphicFramePr>
        <p:xfrm>
          <a:off x="0" y="0"/>
          <a:ext cx="2328875" cy="4898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COLD Wx 1/2</a:t>
                      </a:r>
                      <a:endParaRPr sz="110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PROBE HEAT switches . . . . . . . . . . . . . .  ON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(-35도 TH변경전 2분간 IDLE)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(Min Oil Press 까지 IDLE 유지 (수분간))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(Oil Temp – Nor 후 Oil Press High시 ShutDown)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. . . . . . . . . . .CONT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ANTI-ICE switches . . . . . .  . . .. .ON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(COWL V/V OPEN 지속 Bright시 APU Bleed OFF, ISO V/V  AUTO, TH 서서히 Max 30%)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WING ANTI-ICE switch . . . . . . . . . . . . . . .ON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(Type II or IV Deicing안할 거면 사용하라)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GENERATOR 1 and 2 switches. . .  . . . . . 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(IDG 1분이내 안정, 5분이내 Steady Power)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FLIGHT controls . . . . . . . . . . . . . . . .. . Check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(Deicing 할거면 Deicing 하고 한다.)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. .. . .  . Check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(Full Travel UP – 40 – UP, </a:t>
                      </a: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UP 고려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(OAT 3도 이하 RUN UP : Behind CLR, 70% 허락하는한, 30초, 30분 간격)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-8 : (50%-IDLE, 60분간격)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(Ice Shedding : freezing rain, freezing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drizzle, freezing fog or heavy snow – 70%, 1초, 10분간격)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없음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/>
        </p:nvGraphicFramePr>
        <p:xfrm>
          <a:off x="0" y="0"/>
          <a:ext cx="2328875" cy="51557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COLD Wx 2/2</a:t>
                      </a:r>
                      <a:endParaRPr sz="110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 Signal - FLAPS 5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. . . . . .. SET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</a:t>
                      </a:r>
                      <a:r>
                        <a:rPr lang="en-US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Oil Temp 31도 이상)</a:t>
                      </a:r>
                      <a:endParaRPr sz="800" b="1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</a:t>
                      </a: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(min 70%(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50%),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30초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(5초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))RUNUP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ANTI-ICE + OAT 3도이하</a:t>
                      </a: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 </a:t>
                      </a:r>
                      <a:endParaRPr sz="80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RUNUP(OAT 3도이상) NG 70%,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. . . . . . . .. . . CONT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ANTI-ICE switches . . . . .  . . . . . .ON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(-40도 이하 금지, 강하중 가능)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(COWL V/V OPEN 지속 Bright시 APU Bleed OFF, ISO V/V  AUTO, TH 서서히 Max 30%)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FAN ICE REMOVAL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(Moderate Severe 가능하면 회피하라 아니면..)</a:t>
                      </a:r>
                      <a:endParaRPr sz="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(both) .. . . . . . .FLT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Autothrottle (if engaged) . . .. . . . .Disengage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 . . . . . .. . .  (min 80%, 1 초) Increase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(15초이내 Vib 4.0이하 안정화 15분 간격 반복)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Autothrottle (if needed) . . . . . . . . . . .Engage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(4.0 보다 크면 Engine High Vibration Check List!!!)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(Icing 보이면 Deicer로 사용, Anti-icer도 사용가능)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(FL350이상 사용금지 -&gt; Emer Descend)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(Icing 지역 Holding – Flap 사용금지)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WING ANTI-ICE switch . . . . . . . . . . . .  . . .ON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(FLAP 15 필수 조건일 경우만 VREF ICE 사용)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(TAXI RUNUP, ICE SHEDDING 절차적용)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15 까지만 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 ANTI-ICE . . . . . .ENG ShutDown전 OFF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Stabilizer trim . .  . . . . . . . . . . . . . Set 5 units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. . . . . . . . . . . . . . . . . . . . ShutDown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1743569398"/>
              </p:ext>
            </p:extLst>
          </p:nvPr>
        </p:nvGraphicFramePr>
        <p:xfrm>
          <a:off x="0" y="7749"/>
          <a:ext cx="2328875" cy="549084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ENG ON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</a:rPr>
                        <a:t>ICN</a:t>
                      </a:r>
                      <a:endParaRPr sz="110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용액과 마지막 용액 뿌린 시간 받고 적는다.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Holdover Time 결정!!!</a:t>
                      </a:r>
                      <a:endParaRPr sz="8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 As needed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Cheklist</a:t>
                      </a:r>
                      <a:endParaRPr sz="800" b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47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(OAT 3도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RUN UP : Behind CLR, 70%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허락하는한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, 30초, 30분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(50%-IDLE, 60분간격)</a:t>
                      </a:r>
                      <a:r>
                        <a:rPr lang="en-US" sz="7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TAKEOFF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 SIGNAL -&gt; FLAPS 5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 Set(for takeoff)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</a:t>
                      </a:r>
                      <a:r>
                        <a:rPr lang="en-US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Oil Temp 31도 이상)</a:t>
                      </a:r>
                      <a:endParaRPr sz="800" b="1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</a:t>
                      </a: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(min 70%(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50%),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30초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(5초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))RUNUP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ANTI-ICE + OAT 3도이하</a:t>
                      </a: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 </a:t>
                      </a:r>
                      <a:endParaRPr sz="80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RUNUP(OAT 3도이상) NG 70%,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67" name="Google Shape;167;p5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A2B5D0-0FAC-D2BA-7F39-E9A916214C43}"/>
              </a:ext>
            </a:extLst>
          </p:cNvPr>
          <p:cNvSpPr/>
          <p:nvPr/>
        </p:nvSpPr>
        <p:spPr>
          <a:xfrm>
            <a:off x="1691269" y="30195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1528529140"/>
              </p:ext>
            </p:extLst>
          </p:nvPr>
        </p:nvGraphicFramePr>
        <p:xfrm>
          <a:off x="0" y="0"/>
          <a:ext cx="2328875" cy="5499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ENG OFF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</a:rPr>
                        <a:t>GMP...</a:t>
                      </a:r>
                      <a:endParaRPr sz="110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0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---------------------------------- START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 switches----------- OFF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Start levers --------------- CUTOFF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PREFLT CHKlist -&gt; Req STARTUP -&gt; CHKlist</a:t>
                      </a:r>
                      <a:endParaRPr sz="8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-------- 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APU------------------------------ As needed 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CHKlist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TAXI, BEFORE TAKEOFF,  TAKEOFF 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cold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참조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!!!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391804" y="312110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187634017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283(Missed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(MA045)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(FF045)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283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EE705E1-6FF6-3C4D-F7B6-FC708DCEA13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71126C5-59CC-397F-EC12-9B8D9800A33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2989320036"/>
              </p:ext>
            </p:extLst>
          </p:nvPr>
        </p:nvGraphicFramePr>
        <p:xfrm>
          <a:off x="-1804" y="3294668"/>
          <a:ext cx="2326195" cy="2237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6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83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/>
                        <a:t>STAR RNP app Only!!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04R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CI04R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LOC 22L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D058Q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7" name="Google Shape;177;p6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46DC126-C1E7-61DD-3B2F-C4D63AF28592}"/>
              </a:ext>
            </a:extLst>
          </p:cNvPr>
          <p:cNvSpPr/>
          <p:nvPr/>
        </p:nvSpPr>
        <p:spPr>
          <a:xfrm>
            <a:off x="1691269" y="28939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736187276"/>
              </p:ext>
            </p:extLst>
          </p:nvPr>
        </p:nvGraphicFramePr>
        <p:xfrm>
          <a:off x="0" y="640885"/>
          <a:ext cx="233582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7" name="Google Shape;187;p7"/>
          <p:cNvSpPr/>
          <p:nvPr/>
        </p:nvSpPr>
        <p:spPr>
          <a:xfrm>
            <a:off x="1056807" y="157250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649445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5269950-10B2-2E6F-579D-1BF007D6BC15}"/>
              </a:ext>
            </a:extLst>
          </p:cNvPr>
          <p:cNvSpPr/>
          <p:nvPr/>
        </p:nvSpPr>
        <p:spPr>
          <a:xfrm>
            <a:off x="1691269" y="346689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14333</TotalTime>
  <Words>15133</Words>
  <Application>Microsoft Macintosh PowerPoint</Application>
  <PresentationFormat>사용자 지정</PresentationFormat>
  <Paragraphs>4238</Paragraphs>
  <Slides>74</Slides>
  <Notes>73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1" baseType="lpstr">
      <vt:lpstr>Wingdings</vt:lpstr>
      <vt:lpstr>Britannic Bold</vt:lpstr>
      <vt:lpstr>Gulim</vt:lpstr>
      <vt:lpstr>Helvetica Neue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142</cp:revision>
  <dcterms:created xsi:type="dcterms:W3CDTF">2022-05-17T08:00:10Z</dcterms:created>
  <dcterms:modified xsi:type="dcterms:W3CDTF">2023-09-24T10:19:23Z</dcterms:modified>
</cp:coreProperties>
</file>